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824" r:id="rId2"/>
  </p:sldMasterIdLst>
  <p:notesMasterIdLst>
    <p:notesMasterId r:id="rId11"/>
  </p:notesMasterIdLst>
  <p:handoutMasterIdLst>
    <p:handoutMasterId r:id="rId12"/>
  </p:handoutMasterIdLst>
  <p:sldIdLst>
    <p:sldId id="342" r:id="rId3"/>
    <p:sldId id="389" r:id="rId4"/>
    <p:sldId id="395" r:id="rId5"/>
    <p:sldId id="392" r:id="rId6"/>
    <p:sldId id="394" r:id="rId7"/>
    <p:sldId id="393" r:id="rId8"/>
    <p:sldId id="388" r:id="rId9"/>
    <p:sldId id="396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0"/>
    <a:srgbClr val="006666"/>
    <a:srgbClr val="FFFFFF"/>
    <a:srgbClr val="FFCC99"/>
    <a:srgbClr val="C49F00"/>
    <a:srgbClr val="EAEAEA"/>
    <a:srgbClr val="33CCCC"/>
    <a:srgbClr val="660033"/>
    <a:srgbClr val="FFCC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3" autoAdjust="0"/>
    <p:restoredTop sz="94635" autoAdjust="0"/>
  </p:normalViewPr>
  <p:slideViewPr>
    <p:cSldViewPr>
      <p:cViewPr>
        <p:scale>
          <a:sx n="100" d="100"/>
          <a:sy n="100" d="100"/>
        </p:scale>
        <p:origin x="-81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2700-A8A9-4C3B-B50F-8CAFAA5DEACC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3947-B655-4C46-B9C2-8080986F6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4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7" rIns="91417" bIns="4570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32" y="4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7" rIns="91417" bIns="4570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3" y="4416515"/>
            <a:ext cx="5485158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7" rIns="91417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8829825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7" rIns="91417" bIns="4570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32" y="8829825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7" rIns="91417" bIns="4570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7EB1EF0-1B21-45C3-B1F5-03F6B97F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26423-1AA7-4DC6-A85B-FF9A9F44CC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A6038-AF58-4DAD-B5AB-479EABA23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2CFF3-19CE-4D00-A2CC-AB69F11C0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26423-1AA7-4DC6-A85B-FF9A9F44CC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0D1C7-D1A1-4C41-B48E-F0E7A8F81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E02E97C-731B-44A4-B075-D982478890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17C37-00FF-49FD-B9BC-FB9CB62D14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C268F-66C1-4934-8432-57767BF2FD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0765E-EF0E-4E32-B928-DBB7FEB4B6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62CEB-4409-4DD6-803F-1F45C13D41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0D1C7-D1A1-4C41-B48E-F0E7A8F81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10892-C94E-47C3-8363-FD5D62DEF7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6A5E0-B3BF-4950-9AF4-80D7CAE5D9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A6038-AF58-4DAD-B5AB-479EABA23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2CFF3-19CE-4D00-A2CC-AB69F11C0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2E97C-731B-44A4-B075-D982478890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17C37-00FF-49FD-B9BC-FB9CB62D14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C268F-66C1-4934-8432-57767BF2FD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0765E-EF0E-4E32-B928-DBB7FEB4B6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62CEB-4409-4DD6-803F-1F45C13D41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10892-C94E-47C3-8363-FD5D62DEF7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6A5E0-B3BF-4950-9AF4-80D7CAE5D9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2E36DE-4234-4C03-900B-4002EC66F7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8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32E36DE-4234-4C03-900B-4002EC66F7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2400" y="152400"/>
            <a:ext cx="8991600" cy="6569075"/>
            <a:chOff x="152400" y="152400"/>
            <a:chExt cx="8991600" cy="6569075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304800" y="304800"/>
              <a:ext cx="88392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r">
                <a:defRPr/>
              </a:pPr>
              <a:r>
                <a:rPr lang="en-US" sz="4800" b="1" dirty="0" smtClean="0">
                  <a:effectLst>
                    <a:outerShdw blurRad="50800" dist="63500" dir="27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Bradley Hand ITC" pitchFamily="66" charset="0"/>
                </a:rPr>
                <a:t>2010</a:t>
              </a:r>
            </a:p>
            <a:p>
              <a:pPr marL="342900" indent="-342900" algn="r">
                <a:defRPr/>
              </a:pPr>
              <a:r>
                <a:rPr lang="en-US" sz="4400" b="1" spc="300" dirty="0" smtClean="0">
                  <a:effectLst>
                    <a:outerShdw blurRad="50800" dist="63500" dir="27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Bradley Hand ITC" pitchFamily="66" charset="0"/>
                </a:rPr>
                <a:t>Materials</a:t>
              </a:r>
            </a:p>
            <a:p>
              <a:pPr marL="342900" indent="-342900" algn="r">
                <a:defRPr/>
              </a:pPr>
              <a:r>
                <a:rPr lang="en-US" sz="4400" b="1" spc="300" dirty="0" smtClean="0">
                  <a:effectLst>
                    <a:outerShdw blurRad="50800" dist="63500" dir="27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Bradley Hand ITC" pitchFamily="66" charset="0"/>
                </a:rPr>
                <a:t>Management</a:t>
              </a:r>
            </a:p>
            <a:p>
              <a:pPr marL="342900" indent="-342900" algn="r">
                <a:defRPr/>
              </a:pPr>
              <a:r>
                <a:rPr lang="en-US" sz="4400" b="1" spc="300" dirty="0" smtClean="0">
                  <a:effectLst>
                    <a:outerShdw blurRad="50800" dist="63500" dir="27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Bradley Hand ITC" pitchFamily="66" charset="0"/>
                </a:rPr>
                <a:t>Workshop</a:t>
              </a:r>
            </a:p>
            <a:p>
              <a:pPr marL="342900" indent="-342900" algn="r">
                <a:defRPr/>
              </a:pP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  <a:p>
              <a:pPr marL="342900" indent="-342900" algn="r">
                <a:defRPr/>
              </a:pPr>
              <a:r>
                <a:rPr lang="en-US" b="1" dirty="0" smtClean="0">
                  <a:latin typeface="Bradley Hand ITC" pitchFamily="66" charset="0"/>
                </a:rPr>
                <a:t>Doug McCrary</a:t>
              </a:r>
              <a:r>
                <a:rPr lang="en-US" b="1" dirty="0">
                  <a:latin typeface="Bradley Hand ITC" pitchFamily="66" charset="0"/>
                </a:rPr>
                <a:t>, Division Leader</a:t>
              </a:r>
            </a:p>
            <a:p>
              <a:pPr marL="342900" indent="-342900" algn="r">
                <a:defRPr/>
              </a:pPr>
              <a:r>
                <a:rPr lang="en-US" b="1" dirty="0">
                  <a:latin typeface="Bradley Hand ITC" pitchFamily="66" charset="0"/>
                </a:rPr>
                <a:t>Acquisition Services Management (ASM) Division</a:t>
              </a:r>
            </a:p>
            <a:p>
              <a:pPr marL="342900" indent="-342900" algn="r">
                <a:defRPr/>
              </a:pPr>
              <a:r>
                <a:rPr lang="en-US" b="1" dirty="0">
                  <a:latin typeface="Bradley Hand ITC" pitchFamily="66" charset="0"/>
                </a:rPr>
                <a:t>Los Alamos National Laboratory</a:t>
              </a:r>
            </a:p>
            <a:p>
              <a:pPr marL="342900" indent="-342900" algn="r">
                <a:defRPr/>
              </a:pPr>
              <a:endParaRPr lang="en-US" sz="2000" b="1" dirty="0" smtClean="0">
                <a:effectLst/>
                <a:latin typeface="Bradley Hand ITC" pitchFamily="66" charset="0"/>
              </a:endParaRPr>
            </a:p>
            <a:p>
              <a:pPr marL="4000500" lvl="8" indent="-342900" algn="r">
                <a:defRPr/>
              </a:pPr>
              <a:r>
                <a:rPr lang="en-US" b="1" dirty="0" smtClean="0">
                  <a:latin typeface="Bradley Hand ITC" pitchFamily="66" charset="0"/>
                </a:rPr>
                <a:t>May 11-13</a:t>
              </a:r>
              <a:r>
                <a:rPr lang="en-US" b="1" dirty="0" smtClean="0">
                  <a:effectLst/>
                  <a:latin typeface="Bradley Hand ITC" pitchFamily="66" charset="0"/>
                </a:rPr>
                <a:t>, 2010</a:t>
              </a:r>
            </a:p>
            <a:p>
              <a:pPr marL="4000500" lvl="8" indent="-342900" algn="r">
                <a:defRPr/>
              </a:pPr>
              <a:r>
                <a:rPr lang="en-US" b="1" dirty="0" smtClean="0">
                  <a:latin typeface="Bradley Hand ITC" pitchFamily="66" charset="0"/>
                </a:rPr>
                <a:t>Santa Fe, New Mexico</a:t>
              </a:r>
              <a:endParaRPr lang="en-US" b="1" dirty="0" smtClean="0">
                <a:effectLst/>
                <a:latin typeface="Bradley Hand ITC" pitchFamily="66" charset="0"/>
              </a:endParaRPr>
            </a:p>
          </p:txBody>
        </p:sp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/>
            </a:blip>
            <a:srcRect/>
            <a:stretch>
              <a:fillRect/>
            </a:stretch>
          </p:blipFill>
          <p:spPr bwMode="auto">
            <a:xfrm>
              <a:off x="7788275" y="6508750"/>
              <a:ext cx="920750" cy="212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6443663"/>
              <a:ext cx="7445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407988" y="6454775"/>
              <a:ext cx="5334000" cy="20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5716" tIns="45716" rIns="91432" bIns="45716">
              <a:spAutoFit/>
            </a:bodyPr>
            <a:lstStyle/>
            <a:p>
              <a:pPr eaLnBrk="0" hangingPunct="0"/>
              <a:r>
                <a:rPr lang="en-US" sz="700" dirty="0"/>
                <a:t>Operated by Los Alamos National Security, LLC for DOE/NNSA</a:t>
              </a:r>
            </a:p>
          </p:txBody>
        </p:sp>
        <p:pic>
          <p:nvPicPr>
            <p:cNvPr id="6" name="Picture 8" descr="logowh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5849938"/>
              <a:ext cx="1371600" cy="6270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57200" y="6443663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 descr="losalamo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2895601"/>
              <a:ext cx="1673352" cy="1300485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 rot="14280000">
              <a:off x="2763233" y="1871913"/>
              <a:ext cx="912379" cy="5213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FadeDown">
                <a:avLst/>
              </a:prstTxWarp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/>
                  <a:solidFill>
                    <a:srgbClr val="004080"/>
                  </a:solidFill>
                </a:rPr>
                <a:t>W</a:t>
              </a:r>
              <a:endParaRPr lang="en-US" sz="5400" b="1" dirty="0">
                <a:ln/>
                <a:solidFill>
                  <a:srgbClr val="00408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7320000">
              <a:off x="1785690" y="1871910"/>
              <a:ext cx="912379" cy="5213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FadeDown">
                <a:avLst/>
              </a:prstTxWarp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/>
                  <a:solidFill>
                    <a:srgbClr val="004080"/>
                  </a:solidFill>
                </a:rPr>
                <a:t>W</a:t>
              </a:r>
              <a:endParaRPr lang="en-US" sz="5400" b="1" dirty="0">
                <a:ln/>
                <a:solidFill>
                  <a:srgbClr val="00408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0548" y="2709520"/>
              <a:ext cx="912379" cy="5213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FadeDown">
                <a:avLst/>
              </a:prstTxWarp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/>
                  <a:solidFill>
                    <a:srgbClr val="004080"/>
                  </a:solidFill>
                </a:rPr>
                <a:t>W</a:t>
              </a:r>
              <a:endParaRPr lang="en-US" sz="5400" b="1" dirty="0">
                <a:ln/>
                <a:solidFill>
                  <a:srgbClr val="004080"/>
                </a:solidFill>
              </a:endParaRPr>
            </a:p>
          </p:txBody>
        </p:sp>
        <p:pic>
          <p:nvPicPr>
            <p:cNvPr id="26" name="Picture 8" descr="logowh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288" y="2286000"/>
              <a:ext cx="800041" cy="36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4" descr="di060767104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4288536"/>
              <a:ext cx="1673352" cy="122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 descr="ba_losalamos02.jpg"/>
            <p:cNvPicPr>
              <a:picLocks noChangeAspect="1"/>
            </p:cNvPicPr>
            <p:nvPr/>
          </p:nvPicPr>
          <p:blipFill>
            <a:blip r:embed="rId6" cstate="print"/>
            <a:srcRect b="5000"/>
            <a:stretch>
              <a:fillRect/>
            </a:stretch>
          </p:blipFill>
          <p:spPr>
            <a:xfrm>
              <a:off x="152400" y="1524000"/>
              <a:ext cx="1673192" cy="1280160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33" descr="1850882822_71c944122f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00" y="152400"/>
              <a:ext cx="1706880" cy="1280160"/>
            </a:xfrm>
            <a:prstGeom prst="rect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30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371600"/>
            <a:ext cx="3056535" cy="42062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82000" cy="838200"/>
          </a:xfrm>
          <a:noFill/>
        </p:spPr>
        <p:txBody>
          <a:bodyPr anchor="b">
            <a:noAutofit/>
          </a:bodyPr>
          <a:lstStyle/>
          <a:p>
            <a:pPr lvl="0" algn="l">
              <a:defRPr/>
            </a:pPr>
            <a:r>
              <a:rPr lang="en-US" sz="4000" b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Acquisition Impact in FY09</a:t>
            </a:r>
            <a:endParaRPr lang="en-US" sz="4000" b="1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457200" y="1265238"/>
            <a:ext cx="8686800" cy="12700"/>
          </a:xfrm>
          <a:prstGeom prst="line">
            <a:avLst/>
          </a:prstGeom>
          <a:noFill/>
          <a:ln w="38100">
            <a:solidFill>
              <a:srgbClr val="FFB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</a:rPr>
              <a:t>Operated by Los Alamos National Security, LLC for NNSA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3080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457200" y="1295400"/>
            <a:ext cx="6248400" cy="5029200"/>
          </a:xfrm>
          <a:prstGeom prst="rect">
            <a:avLst/>
          </a:prstGeom>
        </p:spPr>
        <p:txBody>
          <a:bodyPr/>
          <a:lstStyle/>
          <a:p>
            <a:pPr marL="347663" indent="-347663" defTabSz="1143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400" dirty="0" smtClean="0"/>
              <a:t>Annual Lab Budget: $2.2 billion.</a:t>
            </a:r>
          </a:p>
          <a:p>
            <a:pPr marL="347663" indent="-347663" defTabSz="1143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400" dirty="0" smtClean="0"/>
              <a:t>Goods and Services Procured: $740 M</a:t>
            </a:r>
          </a:p>
          <a:p>
            <a:pPr marL="804863" lvl="1" indent="-347663" defTabSz="1143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400" dirty="0" smtClean="0"/>
              <a:t>Professional &amp; Technical Services:  $258M</a:t>
            </a:r>
          </a:p>
          <a:p>
            <a:pPr marL="1262063" lvl="2" indent="-347663" defTabSz="1143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400" dirty="0" smtClean="0"/>
              <a:t>Consulting, training, project management, safety &amp; security, professional services, IT services</a:t>
            </a:r>
          </a:p>
          <a:p>
            <a:pPr marL="804863" lvl="1" indent="-347663" defTabSz="1143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400" dirty="0" smtClean="0"/>
              <a:t>General Products:  $224M</a:t>
            </a:r>
          </a:p>
          <a:p>
            <a:pPr marL="1262063" lvl="2" indent="-347663" defTabSz="1143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sz="1400" dirty="0" smtClean="0"/>
              <a:t>IT Hardware, General commodities, chemicals, and general hardware</a:t>
            </a:r>
          </a:p>
          <a:p>
            <a:pPr marL="804863" lvl="1" indent="-347663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400" dirty="0" smtClean="0"/>
              <a:t>Environmental Remediation Services: $110M</a:t>
            </a:r>
          </a:p>
          <a:p>
            <a:pPr marL="804863" lvl="1" indent="-347663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400" dirty="0" smtClean="0"/>
              <a:t>Construction: $86M</a:t>
            </a:r>
          </a:p>
          <a:p>
            <a:pPr marL="1262063" lvl="2" indent="-347663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400" dirty="0" smtClean="0"/>
              <a:t>Architect-Engineering services, General Construction and D&amp;D services</a:t>
            </a:r>
          </a:p>
          <a:p>
            <a:pPr marL="804863" lvl="1" indent="-347663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400" dirty="0" smtClean="0"/>
              <a:t>Miscellaneous: $43M</a:t>
            </a:r>
          </a:p>
          <a:p>
            <a:pPr marL="1262063" lvl="2" indent="-347663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400" dirty="0" smtClean="0"/>
              <a:t>Facility &amp; Equipment maintenance, rents and utility services, fabrications</a:t>
            </a:r>
          </a:p>
          <a:p>
            <a:pPr marL="804863" lvl="1" indent="-347663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400" dirty="0" smtClean="0"/>
              <a:t>Research &amp; Development: $18M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endParaRPr lang="en-US" sz="1400" dirty="0" smtClean="0"/>
          </a:p>
          <a:p>
            <a:pPr marL="804863" lvl="1" indent="-347663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50000"/>
              <a:buFont typeface="Arial" pitchFamily="34" charset="0"/>
              <a:buChar char="•"/>
            </a:pPr>
            <a:endParaRPr lang="en-US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able Placeholder 4" descr="ta3_dec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371600"/>
            <a:ext cx="3108960" cy="276660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57200" y="1280160"/>
            <a:ext cx="4040188" cy="4358640"/>
          </a:xfrm>
        </p:spPr>
        <p:txBody>
          <a:bodyPr>
            <a:normAutofit/>
          </a:bodyPr>
          <a:lstStyle/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</a:pPr>
            <a:r>
              <a:rPr lang="en-US" sz="1400" dirty="0" smtClean="0"/>
              <a:t>Warehouse was constructed in 1952.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</a:pPr>
            <a:r>
              <a:rPr lang="en-US" sz="1400" dirty="0" smtClean="0"/>
              <a:t>Approximately ~115K square feet.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</a:pPr>
            <a:r>
              <a:rPr lang="en-US" sz="1400" dirty="0" smtClean="0"/>
              <a:t>Has always served as the central receiving, distribution, and shipping/traffic services center for the Laboratory.  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</a:pPr>
            <a:r>
              <a:rPr lang="en-US" sz="1400" dirty="0" smtClean="0"/>
              <a:t>Also the general stores warehouse for the entire Laboratory until the store’s inventory was phased-out in ~1990 with the introduction of Just-in-Time (JIT) and now Blanket Order Agreements.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</a:pPr>
            <a:r>
              <a:rPr lang="en-US" sz="1400" dirty="0" smtClean="0"/>
              <a:t>In 1997, the Laboratory’s Mail services operation was relocated to the Warehouse.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</a:pPr>
            <a:endParaRPr lang="en-US" sz="1400" dirty="0" smtClean="0"/>
          </a:p>
          <a:p>
            <a:endParaRPr lang="en-US" sz="14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4572000" y="4191000"/>
            <a:ext cx="4041775" cy="1939925"/>
          </a:xfrm>
        </p:spPr>
        <p:txBody>
          <a:bodyPr>
            <a:normAutofit/>
          </a:bodyPr>
          <a:lstStyle/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</a:pPr>
            <a:r>
              <a:rPr lang="en-US" sz="1400" dirty="0" smtClean="0"/>
              <a:t>Current staff of 60, which includes manager, LANL employees, contractors and students.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</a:pPr>
            <a:r>
              <a:rPr lang="en-US" sz="1400" dirty="0" smtClean="0"/>
              <a:t>11 mail cars, 10 general delivery trucks, 4 large freight trucks, and 21 forklifts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</a:pPr>
            <a:endParaRPr lang="en-US" sz="1400" dirty="0" smtClean="0"/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</a:pPr>
            <a:endParaRPr lang="en-US" sz="1400" dirty="0" smtClean="0"/>
          </a:p>
          <a:p>
            <a:pPr marL="804863" lvl="1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endParaRPr lang="en-US" sz="1400" dirty="0" smtClean="0"/>
          </a:p>
          <a:p>
            <a:endParaRPr lang="en-US" sz="2000" dirty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457200" y="1265238"/>
            <a:ext cx="8686800" cy="12700"/>
          </a:xfrm>
          <a:prstGeom prst="line">
            <a:avLst/>
          </a:prstGeom>
          <a:noFill/>
          <a:ln w="38100">
            <a:solidFill>
              <a:srgbClr val="FFB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</a:rPr>
              <a:t>Operated by Los Alamos National Security, LLC for NNSA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3080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81000" y="381000"/>
            <a:ext cx="8382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Materials Management Operations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6858000" cy="838200"/>
          </a:xfrm>
          <a:noFill/>
        </p:spPr>
        <p:txBody>
          <a:bodyPr anchor="b">
            <a:normAutofit/>
          </a:bodyPr>
          <a:lstStyle/>
          <a:p>
            <a:pPr lvl="0" algn="l">
              <a:defRPr/>
            </a:pPr>
            <a:r>
              <a:rPr lang="en-US" sz="4000" b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Operational Volume</a:t>
            </a:r>
            <a:endParaRPr lang="en-US" sz="4000" b="1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457200" y="1265238"/>
            <a:ext cx="8686800" cy="12700"/>
          </a:xfrm>
          <a:prstGeom prst="line">
            <a:avLst/>
          </a:prstGeom>
          <a:noFill/>
          <a:ln w="38100">
            <a:solidFill>
              <a:srgbClr val="FFB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</a:rPr>
              <a:t>Operated by Los Alamos National Security, LLC for NNSA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308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457200" y="1295400"/>
            <a:ext cx="8305800" cy="5029200"/>
          </a:xfrm>
          <a:prstGeom prst="rect">
            <a:avLst/>
          </a:prstGeom>
        </p:spPr>
        <p:txBody>
          <a:bodyPr/>
          <a:lstStyle/>
          <a:p>
            <a:pPr marL="347663" indent="-347663" eaLnBrk="0" hangingPunct="0">
              <a:lnSpc>
                <a:spcPct val="150000"/>
              </a:lnSpc>
              <a:spcBef>
                <a:spcPts val="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600" dirty="0" smtClean="0"/>
              <a:t>Service Area ~43 sq. miles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600" dirty="0" smtClean="0"/>
              <a:t>In-bound packages and internal deliveries ~216K annually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600" dirty="0" smtClean="0"/>
              <a:t>Distributes to 350 drop points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600" dirty="0" smtClean="0"/>
              <a:t>Out-bound shipments ~14K a year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600" dirty="0" smtClean="0"/>
              <a:t>Mail ~2.4M pieces a year to 650 mail stops</a:t>
            </a:r>
          </a:p>
          <a:p>
            <a:pPr marL="804863" lvl="1" indent="-347663" eaLnBrk="0" hangingPunct="0">
              <a:lnSpc>
                <a:spcPct val="150000"/>
              </a:lnSpc>
              <a:spcBef>
                <a:spcPts val="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600" dirty="0" smtClean="0"/>
              <a:t>Mailroom also picks up recycle materials in conjunction with LANL Environmental Programs</a:t>
            </a:r>
          </a:p>
          <a:p>
            <a:pPr marL="1262063" lvl="2" indent="-347663" eaLnBrk="0" hangingPunct="0">
              <a:lnSpc>
                <a:spcPct val="150000"/>
              </a:lnSpc>
              <a:spcBef>
                <a:spcPts val="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600" dirty="0" smtClean="0"/>
              <a:t>Bulk/junk mail ~120tons a year</a:t>
            </a:r>
          </a:p>
          <a:p>
            <a:pPr marL="1262063" lvl="2" indent="-347663" eaLnBrk="0" hangingPunct="0">
              <a:lnSpc>
                <a:spcPct val="150000"/>
              </a:lnSpc>
              <a:spcBef>
                <a:spcPts val="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600" dirty="0" smtClean="0"/>
              <a:t>5K toner cartridges a year</a:t>
            </a:r>
          </a:p>
          <a:p>
            <a:pPr marL="1262063" lvl="2" indent="-347663" eaLnBrk="0" hangingPunct="0">
              <a:lnSpc>
                <a:spcPct val="150000"/>
              </a:lnSpc>
              <a:spcBef>
                <a:spcPts val="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sz="1600" dirty="0" smtClean="0"/>
              <a:t>2K boxes of binders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458200" cy="1219200"/>
          </a:xfrm>
          <a:noFill/>
        </p:spPr>
        <p:txBody>
          <a:bodyPr anchor="b">
            <a:noAutofit/>
          </a:bodyPr>
          <a:lstStyle/>
          <a:p>
            <a:pPr lvl="0" algn="l">
              <a:defRPr/>
            </a:pPr>
            <a:r>
              <a:rPr lang="en-US" sz="4000" b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Materials Management Highlights</a:t>
            </a:r>
            <a:endParaRPr lang="en-US" sz="4000" b="1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457200" y="1265238"/>
            <a:ext cx="8686800" cy="12700"/>
          </a:xfrm>
          <a:prstGeom prst="line">
            <a:avLst/>
          </a:prstGeom>
          <a:noFill/>
          <a:ln w="38100">
            <a:solidFill>
              <a:srgbClr val="FFB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</a:rPr>
              <a:t>Operated by Los Alamos National Security, LLC for NNSA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308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1295400"/>
            <a:ext cx="8305800" cy="5029200"/>
          </a:xfrm>
          <a:prstGeom prst="rect">
            <a:avLst/>
          </a:prstGeom>
        </p:spPr>
        <p:txBody>
          <a:bodyPr/>
          <a:lstStyle/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One of the challenges that Laboratory materials management has encountered is the method of acquisition.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Recent developments in acquisition methods at LANL include:</a:t>
            </a:r>
          </a:p>
          <a:p>
            <a:pPr marL="804863" lvl="1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Wireless Receiving</a:t>
            </a:r>
          </a:p>
          <a:p>
            <a:pPr marL="804863" lvl="1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Blind Buy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6858000" cy="838200"/>
          </a:xfrm>
          <a:noFill/>
        </p:spPr>
        <p:txBody>
          <a:bodyPr anchor="b">
            <a:normAutofit/>
          </a:bodyPr>
          <a:lstStyle/>
          <a:p>
            <a:pPr lvl="0" algn="l">
              <a:defRPr/>
            </a:pPr>
            <a:r>
              <a:rPr lang="en-US" b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Blind-Buy</a:t>
            </a:r>
            <a:endParaRPr lang="en-US" b="1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457200" y="1265238"/>
            <a:ext cx="8686800" cy="12700"/>
          </a:xfrm>
          <a:prstGeom prst="line">
            <a:avLst/>
          </a:prstGeom>
          <a:noFill/>
          <a:ln w="38100">
            <a:solidFill>
              <a:srgbClr val="FFB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</a:rPr>
              <a:t>Operated by Los Alamos National Security, LLC for NNSA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308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457200" y="1295400"/>
            <a:ext cx="8305800" cy="5029200"/>
          </a:xfrm>
          <a:prstGeom prst="rect">
            <a:avLst/>
          </a:prstGeom>
        </p:spPr>
        <p:txBody>
          <a:bodyPr/>
          <a:lstStyle/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Blind-Buy is the new Laboratory IT methodology for the Procurement, Receiving, Hardening, Deployment, Salvaging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Implemented to standardize IT procurement methods, promote Information Architecture standards, lower acquisition costs, enhance cyber security posture, lower deployment costs and minimize IT footprint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Incoming IT orders are now hardened before being delivered to </a:t>
            </a:r>
            <a:r>
              <a:rPr lang="en-US" dirty="0" smtClean="0"/>
              <a:t>end-user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Blind-Buy units processed:</a:t>
            </a:r>
          </a:p>
          <a:p>
            <a:pPr marL="804863" lvl="1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3248 </a:t>
            </a:r>
            <a:r>
              <a:rPr lang="en-US" dirty="0" smtClean="0"/>
              <a:t>units in FY09 </a:t>
            </a:r>
            <a:r>
              <a:rPr lang="en-US" dirty="0" smtClean="0"/>
              <a:t>(April </a:t>
            </a:r>
            <a:r>
              <a:rPr lang="en-US" dirty="0" smtClean="0"/>
              <a:t>2009 – Sept </a:t>
            </a:r>
            <a:r>
              <a:rPr lang="en-US" dirty="0" smtClean="0"/>
              <a:t>2009)</a:t>
            </a:r>
          </a:p>
          <a:p>
            <a:pPr marL="804863" lvl="1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2498 </a:t>
            </a:r>
            <a:r>
              <a:rPr lang="en-US" dirty="0" smtClean="0"/>
              <a:t>units in </a:t>
            </a:r>
            <a:r>
              <a:rPr lang="en-US" dirty="0" smtClean="0"/>
              <a:t>FY10 thus far (Oct </a:t>
            </a:r>
            <a:r>
              <a:rPr lang="en-US" dirty="0" smtClean="0"/>
              <a:t>2009 – Apr </a:t>
            </a:r>
            <a:r>
              <a:rPr lang="en-US" dirty="0" smtClean="0"/>
              <a:t>2010)</a:t>
            </a:r>
            <a:endParaRPr lang="en-US" b="1" dirty="0" smtClean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dirty="0" smtClean="0"/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6858000" cy="838200"/>
          </a:xfrm>
          <a:noFill/>
        </p:spPr>
        <p:txBody>
          <a:bodyPr anchor="b">
            <a:normAutofit/>
          </a:bodyPr>
          <a:lstStyle/>
          <a:p>
            <a:pPr lvl="0" algn="l">
              <a:defRPr/>
            </a:pPr>
            <a:r>
              <a:rPr lang="en-US" b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Wireless Receiving</a:t>
            </a:r>
            <a:endParaRPr lang="en-US" b="1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457200" y="1265238"/>
            <a:ext cx="8686800" cy="12700"/>
          </a:xfrm>
          <a:prstGeom prst="line">
            <a:avLst/>
          </a:prstGeom>
          <a:noFill/>
          <a:ln w="38100">
            <a:solidFill>
              <a:srgbClr val="FFB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</a:rPr>
              <a:t>Operated by Los Alamos National Security, LLC for NNSA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308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1295400"/>
            <a:ext cx="8305800" cy="5029200"/>
          </a:xfrm>
          <a:prstGeom prst="rect">
            <a:avLst/>
          </a:prstGeom>
        </p:spPr>
        <p:txBody>
          <a:bodyPr/>
          <a:lstStyle/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Launched March 1, 2010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In-bound packages and internal deliveries ~216,000 annually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Previously processed manually – receiving, scanning, downloading and transferring data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Wireless technology required Security Enclosure Plan to DOE, subsequent training and system testing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Already greatly reduced time required to process incoming goods, and increased timeliness and accuracy of LANL payment to vendors.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6858000" cy="838200"/>
          </a:xfrm>
          <a:noFill/>
        </p:spPr>
        <p:txBody>
          <a:bodyPr anchor="b">
            <a:normAutofit/>
          </a:bodyPr>
          <a:lstStyle/>
          <a:p>
            <a:pPr lvl="0" algn="l">
              <a:defRPr/>
            </a:pPr>
            <a:r>
              <a:rPr lang="en-US" b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Disposition Activities</a:t>
            </a:r>
            <a:endParaRPr lang="en-US" b="1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457200" y="1265238"/>
            <a:ext cx="8686800" cy="12700"/>
          </a:xfrm>
          <a:prstGeom prst="line">
            <a:avLst/>
          </a:prstGeom>
          <a:noFill/>
          <a:ln w="38100">
            <a:solidFill>
              <a:srgbClr val="FFB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</a:rPr>
              <a:t>Operated by Los Alamos National Security, LLC for NNSA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308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1295400"/>
            <a:ext cx="8305800" cy="5029200"/>
          </a:xfrm>
          <a:prstGeom prst="rect">
            <a:avLst/>
          </a:prstGeom>
        </p:spPr>
        <p:txBody>
          <a:bodyPr/>
          <a:lstStyle/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Excess an average of ~9,000 barcode items a year.</a:t>
            </a:r>
          </a:p>
          <a:p>
            <a:pPr marL="804863" lvl="1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E.g., ~80% IT-related and 20% rolling stock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Reutilized internally/externally ~900 barcode items a year.</a:t>
            </a:r>
          </a:p>
          <a:p>
            <a:pPr marL="804863" lvl="1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Bulk of reutilized items are rolling-stock items 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Average net revenue from sales is ~425K.</a:t>
            </a:r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347663" indent="-347663" eaLnBrk="0" hangingPunct="0">
              <a:lnSpc>
                <a:spcPct val="150000"/>
              </a:lnSpc>
              <a:spcBef>
                <a:spcPts val="600"/>
              </a:spcBef>
              <a:buClr>
                <a:srgbClr val="004080"/>
              </a:buClr>
              <a:buSzPct val="150000"/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Custom 10">
      <a:dk1>
        <a:sysClr val="windowText" lastClr="000000"/>
      </a:dk1>
      <a:lt1>
        <a:sysClr val="window" lastClr="FFFFFF"/>
      </a:lt1>
      <a:dk2>
        <a:srgbClr val="E0E0E2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</TotalTime>
  <Words>616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Apex</vt:lpstr>
      <vt:lpstr>Slide 1</vt:lpstr>
      <vt:lpstr>Acquisition Impact in FY09</vt:lpstr>
      <vt:lpstr>Slide 3</vt:lpstr>
      <vt:lpstr>Operational Volume</vt:lpstr>
      <vt:lpstr>Materials Management Highlights</vt:lpstr>
      <vt:lpstr>Blind-Buy</vt:lpstr>
      <vt:lpstr>Wireless Receiving</vt:lpstr>
      <vt:lpstr>Disposition Activities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ASM</dc:creator>
  <cp:lastModifiedBy>107397</cp:lastModifiedBy>
  <cp:revision>424</cp:revision>
  <cp:lastPrinted>1601-01-01T00:00:00Z</cp:lastPrinted>
  <dcterms:created xsi:type="dcterms:W3CDTF">2009-05-04T13:36:49Z</dcterms:created>
  <dcterms:modified xsi:type="dcterms:W3CDTF">2010-05-11T12:12:54Z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